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74" r:id="rId4"/>
    <p:sldId id="257" r:id="rId5"/>
    <p:sldId id="258" r:id="rId6"/>
    <p:sldId id="259" r:id="rId7"/>
    <p:sldId id="275" r:id="rId8"/>
    <p:sldId id="276" r:id="rId9"/>
    <p:sldId id="261" r:id="rId10"/>
    <p:sldId id="277" r:id="rId11"/>
    <p:sldId id="278" r:id="rId12"/>
    <p:sldId id="266" r:id="rId13"/>
    <p:sldId id="279" r:id="rId14"/>
    <p:sldId id="260" r:id="rId15"/>
    <p:sldId id="280" r:id="rId16"/>
    <p:sldId id="286" r:id="rId17"/>
    <p:sldId id="287" r:id="rId18"/>
    <p:sldId id="285" r:id="rId19"/>
    <p:sldId id="284" r:id="rId20"/>
    <p:sldId id="283" r:id="rId21"/>
    <p:sldId id="282" r:id="rId22"/>
    <p:sldId id="281" r:id="rId23"/>
    <p:sldId id="273" r:id="rId24"/>
    <p:sldId id="292" r:id="rId25"/>
    <p:sldId id="293" r:id="rId26"/>
    <p:sldId id="291" r:id="rId27"/>
    <p:sldId id="290" r:id="rId28"/>
    <p:sldId id="288" r:id="rId29"/>
    <p:sldId id="289" r:id="rId30"/>
    <p:sldId id="262" r:id="rId31"/>
    <p:sldId id="294" r:id="rId32"/>
    <p:sldId id="295" r:id="rId33"/>
    <p:sldId id="296" r:id="rId34"/>
    <p:sldId id="297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0855" autoAdjust="0"/>
  </p:normalViewPr>
  <p:slideViewPr>
    <p:cSldViewPr>
      <p:cViewPr varScale="1">
        <p:scale>
          <a:sx n="61" d="100"/>
          <a:sy n="61" d="100"/>
        </p:scale>
        <p:origin x="144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01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3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77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7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5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55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2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2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A068-AD93-4BB7-B82F-CD33E1687683}" type="datetimeFigureOut">
              <a:rPr lang="ru-RU" smtClean="0"/>
              <a:t>ср 27.01.21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D38FA-C120-48D2-9BEA-326596EDF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6854" y="1567513"/>
            <a:ext cx="2353260" cy="302387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4053839" y="936347"/>
            <a:ext cx="4038600" cy="2181225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054231" y="3117572"/>
            <a:ext cx="4536506" cy="1872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0000"/>
                </a:solidFill>
              </a:rPr>
              <a:t>Педагогический стаж работы 26 лет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категория </a:t>
            </a:r>
            <a:r>
              <a:rPr lang="ru-RU" dirty="0">
                <a:solidFill>
                  <a:srgbClr val="FF0000"/>
                </a:solidFill>
              </a:rPr>
              <a:t>высшая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преподаю в 6,7,9,11 классах историю и право в 11 классах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fonovaja_muzika_dlja_video_-_soaring_dreams_(zf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50955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9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9592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ИННОВАЦИЯ ОПЫТА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475657" y="1268760"/>
            <a:ext cx="7211144" cy="3816423"/>
          </a:xfrm>
        </p:spPr>
        <p:txBody>
          <a:bodyPr>
            <a:normAutofit/>
          </a:bodyPr>
          <a:lstStyle/>
          <a:p>
            <a:r>
              <a:rPr lang="ru-RU" b="1" dirty="0">
                <a:cs typeface="Aharoni" panose="02010803020104030203" pitchFamily="2" charset="-79"/>
              </a:rPr>
              <a:t>Основными инновационными методами в образовании являются</a:t>
            </a:r>
            <a:r>
              <a:rPr lang="ru-RU" b="1" dirty="0" smtClean="0">
                <a:cs typeface="Aharoni" panose="02010803020104030203" pitchFamily="2" charset="-79"/>
              </a:rPr>
              <a:t>:</a:t>
            </a:r>
          </a:p>
          <a:p>
            <a:r>
              <a:rPr lang="ru-RU" b="1" dirty="0" smtClean="0">
                <a:cs typeface="Aharoni" panose="02010803020104030203" pitchFamily="2" charset="-79"/>
              </a:rPr>
              <a:t> </a:t>
            </a:r>
            <a:r>
              <a:rPr lang="ru-RU" b="1" dirty="0">
                <a:cs typeface="Aharoni" panose="02010803020104030203" pitchFamily="2" charset="-79"/>
              </a:rPr>
              <a:t>методы проблемного и проектного обучения, исследовательские методы, </a:t>
            </a:r>
            <a:endParaRPr lang="ru-RU" b="1" dirty="0" smtClean="0">
              <a:cs typeface="Aharoni" panose="02010803020104030203" pitchFamily="2" charset="-79"/>
            </a:endParaRPr>
          </a:p>
          <a:p>
            <a:r>
              <a:rPr lang="ru-RU" b="1" dirty="0" smtClean="0">
                <a:cs typeface="Aharoni" panose="02010803020104030203" pitchFamily="2" charset="-79"/>
              </a:rPr>
              <a:t>модульно </a:t>
            </a:r>
            <a:r>
              <a:rPr lang="ru-RU" b="1" dirty="0">
                <a:cs typeface="Aharoni" panose="02010803020104030203" pitchFamily="2" charset="-79"/>
              </a:rPr>
              <a:t>- </a:t>
            </a:r>
            <a:r>
              <a:rPr lang="ru-RU" b="1" dirty="0" err="1">
                <a:cs typeface="Aharoni" panose="02010803020104030203" pitchFamily="2" charset="-79"/>
              </a:rPr>
              <a:t>редуктивное</a:t>
            </a:r>
            <a:r>
              <a:rPr lang="ru-RU" b="1" dirty="0">
                <a:cs typeface="Aharoni" panose="02010803020104030203" pitchFamily="2" charset="-79"/>
              </a:rPr>
              <a:t> обучение</a:t>
            </a:r>
            <a:r>
              <a:rPr lang="ru-RU" b="1" dirty="0" smtClean="0">
                <a:cs typeface="Aharoni" panose="02010803020104030203" pitchFamily="2" charset="-79"/>
              </a:rPr>
              <a:t>,</a:t>
            </a:r>
          </a:p>
          <a:p>
            <a:r>
              <a:rPr lang="ru-RU" b="1" dirty="0" smtClean="0">
                <a:cs typeface="Aharoni" panose="02010803020104030203" pitchFamily="2" charset="-79"/>
              </a:rPr>
              <a:t> </a:t>
            </a:r>
            <a:r>
              <a:rPr lang="ru-RU" b="1" dirty="0">
                <a:cs typeface="Aharoni" panose="02010803020104030203" pitchFamily="2" charset="-79"/>
              </a:rPr>
              <a:t>игровые технологии, </a:t>
            </a:r>
            <a:endParaRPr lang="ru-RU" b="1" dirty="0" smtClean="0">
              <a:cs typeface="Aharoni" panose="02010803020104030203" pitchFamily="2" charset="-79"/>
            </a:endParaRPr>
          </a:p>
          <a:p>
            <a:r>
              <a:rPr lang="ru-RU" b="1" dirty="0" smtClean="0">
                <a:cs typeface="Aharoni" panose="02010803020104030203" pitchFamily="2" charset="-79"/>
              </a:rPr>
              <a:t>метод </a:t>
            </a:r>
            <a:r>
              <a:rPr lang="ru-RU" b="1" dirty="0">
                <a:cs typeface="Aharoni" panose="02010803020104030203" pitchFamily="2" charset="-79"/>
              </a:rPr>
              <a:t>мозгового штурма</a:t>
            </a:r>
            <a:r>
              <a:rPr lang="ru-RU" b="1" dirty="0" smtClean="0">
                <a:cs typeface="Aharoni" panose="02010803020104030203" pitchFamily="2" charset="-79"/>
              </a:rPr>
              <a:t>,</a:t>
            </a:r>
          </a:p>
          <a:p>
            <a:r>
              <a:rPr lang="ru-RU" b="1" dirty="0" smtClean="0">
                <a:cs typeface="Aharoni" panose="02010803020104030203" pitchFamily="2" charset="-79"/>
              </a:rPr>
              <a:t> </a:t>
            </a:r>
            <a:r>
              <a:rPr lang="ru-RU" b="1" dirty="0">
                <a:cs typeface="Aharoni" panose="02010803020104030203" pitchFamily="2" charset="-79"/>
              </a:rPr>
              <a:t>метод творческих заданий и т. 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30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76672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7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8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ИНФОРМАЦИЯ </a:t>
            </a:r>
            <a:r>
              <a:rPr lang="ru-RU" sz="3100" dirty="0"/>
              <a:t>О РЕЗУЛЬТАТАХ УЧАСТИЯ ПЕДАГОГА В КОНКУРСАХ ПРОФЕССИОНАЛЬНОГО МАСТЕРСТВА РАЗНЫХ </a:t>
            </a:r>
            <a:r>
              <a:rPr lang="ru-RU" sz="3100" dirty="0" smtClean="0"/>
              <a:t>УРОВНЕЙ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2573" b="44272"/>
          <a:stretch/>
        </p:blipFill>
        <p:spPr>
          <a:xfrm>
            <a:off x="4139952" y="3501008"/>
            <a:ext cx="4338373" cy="2519709"/>
          </a:xfrm>
        </p:spPr>
      </p:pic>
      <p:sp>
        <p:nvSpPr>
          <p:cNvPr id="3" name="TextBox 2"/>
          <p:cNvSpPr txBox="1"/>
          <p:nvPr/>
        </p:nvSpPr>
        <p:spPr>
          <a:xfrm>
            <a:off x="611559" y="1988840"/>
            <a:ext cx="7866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/>
              <a:t>2017г.</a:t>
            </a:r>
            <a:r>
              <a:rPr lang="ru-RU" sz="2800" dirty="0"/>
              <a:t> – районный этап виртуальной выставки – презентации «Современное образование в ДНР номинация «Педагогическая мозаика» 1 место</a:t>
            </a:r>
          </a:p>
        </p:txBody>
      </p:sp>
    </p:spTree>
    <p:extLst>
      <p:ext uri="{BB962C8B-B14F-4D97-AF65-F5344CB8AC3E}">
        <p14:creationId xmlns:p14="http://schemas.microsoft.com/office/powerpoint/2010/main" val="277551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1365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u="sng" dirty="0"/>
              <a:t>2018 – 2019 уч. год   </a:t>
            </a:r>
            <a:r>
              <a:rPr lang="ru-RU" sz="3200" dirty="0"/>
              <a:t>районный конкурс «Нестандартное домашнее задание» </a:t>
            </a:r>
            <a:r>
              <a:rPr lang="en-US" sz="3200" dirty="0" smtClean="0"/>
              <a:t>III </a:t>
            </a:r>
            <a:r>
              <a:rPr lang="ru-RU" sz="3200" dirty="0"/>
              <a:t>место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3" y="1600200"/>
            <a:ext cx="3287453" cy="4525963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</p:spPr>
        <p:txBody>
          <a:bodyPr/>
          <a:lstStyle/>
          <a:p>
            <a:r>
              <a:rPr lang="ru-RU" dirty="0" smtClean="0"/>
              <a:t>Член жюри конкурса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99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56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cs typeface="Aharoni" panose="02010803020104030203" pitchFamily="2" charset="-79"/>
              </a:rPr>
              <a:t>ИНФОРМАЦИЯ О РЕЗУЛЬТАТАХ УЧАСТИЯ ПЕДАГОГА В КОНКУРСАХ ПРОФЕССИОНАЛЬНОГО МАСТЕРСТВА РАЗНЫХ УРОВНЕЙ</a:t>
            </a:r>
            <a:br>
              <a:rPr lang="ru-RU" sz="2400" dirty="0">
                <a:cs typeface="Aharoni" panose="02010803020104030203" pitchFamily="2" charset="-79"/>
              </a:rPr>
            </a:br>
            <a:endParaRPr lang="ru-RU" sz="2400" dirty="0"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2857"/>
            <a:ext cx="7499176" cy="2304256"/>
          </a:xfrm>
        </p:spPr>
        <p:txBody>
          <a:bodyPr>
            <a:normAutofit/>
          </a:bodyPr>
          <a:lstStyle/>
          <a:p>
            <a:r>
              <a:rPr lang="ru-RU" u="sng" dirty="0"/>
              <a:t>2018 – 19г</a:t>
            </a:r>
            <a:r>
              <a:rPr lang="ru-RU" dirty="0"/>
              <a:t>. (25 марта) районный конкурс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«</a:t>
            </a:r>
            <a:r>
              <a:rPr lang="ru-RU" dirty="0"/>
              <a:t>Это земля твоя и моя» - участие</a:t>
            </a:r>
          </a:p>
          <a:p>
            <a:r>
              <a:rPr lang="ru-RU" u="sng" dirty="0"/>
              <a:t>Октябрь 2020 г</a:t>
            </a:r>
            <a:r>
              <a:rPr lang="ru-RU" dirty="0"/>
              <a:t> Республиканский конкурс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«</a:t>
            </a:r>
            <a:r>
              <a:rPr lang="ru-RU" dirty="0"/>
              <a:t>Методический шедевр» участие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041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УЧАСТИЕ В СЕМИНАРАХ, КОНФЕРЕНЦИЯХ, В СОСТАВЕ ЖЮРИ, ЭКСПЕРТНОЙ ГРУППЫ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z="2000" u="sng" dirty="0"/>
              <a:t>Август 2017</a:t>
            </a:r>
            <a:r>
              <a:rPr lang="ru-RU" sz="2000" dirty="0"/>
              <a:t> выступала на августовской конференции «Качественное образование через современные эффективные педагогические формы и методы практического контроля и учета знаний на уроках истории</a:t>
            </a:r>
            <a:r>
              <a:rPr lang="ru-RU" sz="2000" dirty="0" smtClean="0"/>
              <a:t>»</a:t>
            </a:r>
          </a:p>
          <a:p>
            <a:r>
              <a:rPr lang="ru-RU" sz="2000" u="sng" dirty="0"/>
              <a:t>Октябрь 2017г</a:t>
            </a:r>
            <a:r>
              <a:rPr lang="ru-RU" sz="2000" dirty="0"/>
              <a:t> районный мастер – класс «Технология «</a:t>
            </a:r>
            <a:r>
              <a:rPr lang="en-US" sz="2000" dirty="0"/>
              <a:t>cast</a:t>
            </a:r>
            <a:r>
              <a:rPr lang="ru-RU" sz="2000" dirty="0"/>
              <a:t>-</a:t>
            </a:r>
            <a:r>
              <a:rPr lang="en-US" sz="2000" dirty="0"/>
              <a:t>study</a:t>
            </a:r>
            <a:r>
              <a:rPr lang="ru-RU" sz="2000" dirty="0"/>
              <a:t>» участник</a:t>
            </a:r>
          </a:p>
          <a:p>
            <a:endParaRPr lang="ru-RU" sz="2000" dirty="0" smtClean="0"/>
          </a:p>
          <a:p>
            <a:r>
              <a:rPr lang="ru-RU" sz="2000" u="sng" dirty="0"/>
              <a:t>Октябрь 2018 г</a:t>
            </a:r>
            <a:r>
              <a:rPr lang="ru-RU" sz="2000" dirty="0"/>
              <a:t> Межрайонная научно – практическая конференция по музейной педагогике «Связь времен» - участие</a:t>
            </a:r>
          </a:p>
          <a:p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65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/>
              <a:t/>
            </a:r>
            <a:br>
              <a:rPr lang="ru-RU" sz="2800" u="sng" dirty="0"/>
            </a:br>
            <a:r>
              <a:rPr lang="ru-RU" sz="2800" u="sng" dirty="0" smtClean="0"/>
              <a:t/>
            </a:r>
            <a:br>
              <a:rPr lang="ru-RU" sz="2800" u="sng" dirty="0" smtClean="0"/>
            </a:br>
            <a:r>
              <a:rPr lang="ru-RU" sz="2800" u="sng" dirty="0" smtClean="0"/>
              <a:t>2018 </a:t>
            </a:r>
            <a:r>
              <a:rPr lang="ru-RU" sz="2800" u="sng" dirty="0"/>
              <a:t>– 2019</a:t>
            </a:r>
            <a:r>
              <a:rPr lang="ru-RU" sz="2800" dirty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провела </a:t>
            </a:r>
            <a:r>
              <a:rPr lang="ru-RU" sz="2800" dirty="0"/>
              <a:t>Мастер класс (декабрь 2018) «Метапредметные технологии как средство реализации современных идей образования»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80528" y="2204864"/>
            <a:ext cx="5270103" cy="3793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75" y="2138754"/>
            <a:ext cx="3730897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0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672" y="2924944"/>
            <a:ext cx="6048672" cy="237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«</a:t>
            </a:r>
            <a:r>
              <a:rPr lang="ru-RU" sz="2800" dirty="0">
                <a:latin typeface="Arial Black" panose="020B0A04020102020204" pitchFamily="34" charset="0"/>
                <a:cs typeface="Aharoni" panose="02010803020104030203" pitchFamily="2" charset="-79"/>
              </a:rPr>
              <a:t>Метапредметный урок как средство реализации метапредметных результатов обучения».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Aharoni" panose="02010803020104030203" pitchFamily="2" charset="-79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7808" y="98072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Тема педагогического опыта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УЧАСТИЕ В СЕМИНАРАХ, КОНФЕРЕНЦИЯХ, В СОСТАВЕ ЖЮРИ, ЭКСПЕРТНОЙ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u="sng" dirty="0"/>
              <a:t>Январь 2019 г.</a:t>
            </a:r>
            <a:r>
              <a:rPr lang="ru-RU" dirty="0"/>
              <a:t> – выступление на районном семинаре «Из опыта работы подготовка учащихся к ГИА»</a:t>
            </a:r>
          </a:p>
          <a:p>
            <a:r>
              <a:rPr lang="ru-RU" u="sng" dirty="0"/>
              <a:t>Февраль 2020 –</a:t>
            </a:r>
            <a:r>
              <a:rPr lang="ru-RU" dirty="0"/>
              <a:t> </a:t>
            </a:r>
            <a:r>
              <a:rPr lang="ru-RU" dirty="0" smtClean="0"/>
              <a:t>«Основные </a:t>
            </a:r>
            <a:r>
              <a:rPr lang="ru-RU" dirty="0"/>
              <a:t>формы и методы преподавания общественных дисциплин правоведения и </a:t>
            </a:r>
            <a:r>
              <a:rPr lang="ru-RU" dirty="0" smtClean="0"/>
              <a:t>обществознания» </a:t>
            </a:r>
            <a:endParaRPr lang="ru-RU" dirty="0"/>
          </a:p>
          <a:p>
            <a:r>
              <a:rPr lang="ru-RU" dirty="0"/>
              <a:t>выступала Дочкина Н.Ю.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u="sng" dirty="0"/>
              <a:t>Декабрь 2019 г.</a:t>
            </a:r>
            <a:r>
              <a:rPr lang="ru-RU" dirty="0"/>
              <a:t> Выступила районный семинар «Развитие творческих способностей и активной познавательной деятельности учащихся на уроках истории»</a:t>
            </a:r>
            <a:r>
              <a:rPr lang="ru-RU" u="sng" dirty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8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УЧАСТИЕ В СЕМИНАРАХ, КОНФЕРЕНЦИЯХ, В СОСТАВЕ ЖЮРИ, ЭКСПЕРТНОЙ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u="sng" dirty="0"/>
              <a:t>2017 - 2020 г</a:t>
            </a:r>
            <a:r>
              <a:rPr lang="ru-RU" dirty="0"/>
              <a:t> постоянный член комиссии по проверке ГИА,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u="sng" dirty="0"/>
              <a:t>2016 – 2019 гг.</a:t>
            </a:r>
            <a:r>
              <a:rPr lang="ru-RU" dirty="0"/>
              <a:t> – член жюри по проверке районной олимпиады</a:t>
            </a:r>
          </a:p>
          <a:p>
            <a:endParaRPr lang="ru-RU" dirty="0"/>
          </a:p>
        </p:txBody>
      </p:sp>
      <p:pic>
        <p:nvPicPr>
          <p:cNvPr id="5" name="Рисунок 4" descr="C:\Users\User\Pictures\Дочкина Н.Ю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3" y="3573016"/>
            <a:ext cx="2366645" cy="16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075633"/>
            <a:ext cx="3048264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00000"/>
                </a:solidFill>
                <a:cs typeface="Aharoni" panose="02010803020104030203" pitchFamily="2" charset="-79"/>
              </a:rPr>
              <a:t>УЧАСТИЕ </a:t>
            </a:r>
            <a:r>
              <a:rPr lang="ru-RU" sz="4000" dirty="0" smtClean="0">
                <a:solidFill>
                  <a:srgbClr val="C00000"/>
                </a:solidFill>
                <a:cs typeface="Aharoni" panose="02010803020104030203" pitchFamily="2" charset="-79"/>
              </a:rPr>
              <a:t/>
            </a:r>
            <a:br>
              <a:rPr lang="ru-RU" sz="4000" dirty="0" smtClean="0">
                <a:solidFill>
                  <a:srgbClr val="C00000"/>
                </a:solidFill>
                <a:cs typeface="Aharoni" panose="02010803020104030203" pitchFamily="2" charset="-79"/>
              </a:rPr>
            </a:br>
            <a:r>
              <a:rPr lang="ru-RU" sz="4000" dirty="0" smtClean="0">
                <a:solidFill>
                  <a:srgbClr val="C00000"/>
                </a:solidFill>
                <a:cs typeface="Aharoni" panose="02010803020104030203" pitchFamily="2" charset="-79"/>
              </a:rPr>
              <a:t>в творческих группах</a:t>
            </a:r>
            <a:endParaRPr lang="ru-RU" sz="4000" dirty="0"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u="sng" dirty="0"/>
              <a:t>дек.2016 </a:t>
            </a:r>
            <a:r>
              <a:rPr lang="ru-RU" sz="2400" dirty="0"/>
              <a:t>– работа в творческой группе по составлению экзаменационных заданий 7 класс </a:t>
            </a:r>
          </a:p>
          <a:p>
            <a:r>
              <a:rPr lang="ru-RU" sz="2400" u="sng" dirty="0"/>
              <a:t>2017 -2018уч год </a:t>
            </a:r>
            <a:r>
              <a:rPr lang="ru-RU" sz="2400" dirty="0"/>
              <a:t>участие в группе учителей по апробации и внедрению эксперимента по теме: «Метапредметный урок как средство реализации метапредметных результатов обучения в рамках нового поколения ГОС»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u="sng" dirty="0"/>
              <a:t>2017 – 2018 – 2019 – 2020 – 2021</a:t>
            </a:r>
            <a:r>
              <a:rPr lang="ru-RU" dirty="0"/>
              <a:t>уч год руководитель районной творческой группы «Школа молодого учителя</a:t>
            </a:r>
            <a:r>
              <a:rPr lang="ru-RU" dirty="0" smtClean="0"/>
              <a:t>»</a:t>
            </a:r>
          </a:p>
          <a:p>
            <a:r>
              <a:rPr lang="ru-RU" dirty="0" smtClean="0"/>
              <a:t>2016 - 2019г </a:t>
            </a:r>
            <a:r>
              <a:rPr lang="ru-RU" dirty="0"/>
              <a:t>руководитель педагогической практики студентов ДонНУ</a:t>
            </a:r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887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eelOff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ИНФОРМАЦИЯ 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>о результатах участия учащихся в предметных олимпиадах, других альтернативных конкурсах за аттестационный период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3118" y="1497974"/>
            <a:ext cx="4016125" cy="586707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 algn="ctr"/>
            <a:r>
              <a:rPr lang="ru-RU" sz="3200" dirty="0" smtClean="0"/>
              <a:t>Районные </a:t>
            </a:r>
            <a:r>
              <a:rPr lang="ru-RU" sz="3200" dirty="0"/>
              <a:t>олимпиады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2016 -2017уч. г                    Холоша А         </a:t>
            </a:r>
            <a:r>
              <a:rPr lang="ru-RU" dirty="0" smtClean="0"/>
              <a:t>   </a:t>
            </a:r>
            <a:r>
              <a:rPr lang="en-US" dirty="0"/>
              <a:t>I</a:t>
            </a:r>
            <a:r>
              <a:rPr lang="ru-RU" dirty="0"/>
              <a:t> место</a:t>
            </a:r>
          </a:p>
          <a:p>
            <a:r>
              <a:rPr lang="ru-RU" dirty="0"/>
              <a:t>2017 -</a:t>
            </a:r>
            <a:r>
              <a:rPr lang="ru-RU" dirty="0" smtClean="0"/>
              <a:t>2018 уч.г</a:t>
            </a:r>
            <a:r>
              <a:rPr lang="ru-RU" dirty="0"/>
              <a:t>.                    Холоша А.          II место</a:t>
            </a:r>
          </a:p>
          <a:p>
            <a:r>
              <a:rPr lang="ru-RU" dirty="0"/>
              <a:t>2018 – 2019 уч. г                 Холоша А.          III место</a:t>
            </a:r>
          </a:p>
          <a:p>
            <a:r>
              <a:rPr lang="ru-RU" dirty="0"/>
              <a:t>2019 – </a:t>
            </a:r>
            <a:r>
              <a:rPr lang="ru-RU" dirty="0" smtClean="0"/>
              <a:t>2020 уч.г                    </a:t>
            </a:r>
            <a:r>
              <a:rPr lang="ru-RU" dirty="0"/>
              <a:t>Москаленко А.   </a:t>
            </a:r>
            <a:r>
              <a:rPr lang="ru-RU" dirty="0" smtClean="0"/>
              <a:t> </a:t>
            </a:r>
            <a:r>
              <a:rPr lang="ru-RU" dirty="0"/>
              <a:t>III место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МАН </a:t>
            </a:r>
            <a:r>
              <a:rPr lang="ru-RU" dirty="0" smtClean="0"/>
              <a:t>район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2016 – 2017 уч год                      Таразанова К.       I место -   Республика 4 место</a:t>
            </a:r>
          </a:p>
          <a:p>
            <a:r>
              <a:rPr lang="ru-RU" dirty="0" smtClean="0"/>
              <a:t>                                                      </a:t>
            </a:r>
            <a:r>
              <a:rPr lang="ru-RU" dirty="0" err="1" smtClean="0"/>
              <a:t>Просандеева</a:t>
            </a:r>
            <a:r>
              <a:rPr lang="ru-RU" dirty="0" smtClean="0"/>
              <a:t> </a:t>
            </a:r>
            <a:r>
              <a:rPr lang="ru-RU" dirty="0"/>
              <a:t>Д.      </a:t>
            </a:r>
            <a:r>
              <a:rPr lang="en-US" dirty="0"/>
              <a:t>III</a:t>
            </a:r>
            <a:r>
              <a:rPr lang="ru-RU" dirty="0"/>
              <a:t> место</a:t>
            </a:r>
          </a:p>
          <a:p>
            <a:r>
              <a:rPr lang="ru-RU" dirty="0"/>
              <a:t>2017 – 2018 уч. Год                    Капустина Е.           II место</a:t>
            </a:r>
          </a:p>
          <a:p>
            <a:r>
              <a:rPr lang="ru-RU" dirty="0" smtClean="0"/>
              <a:t>                                                Егорченков </a:t>
            </a:r>
            <a:r>
              <a:rPr lang="ru-RU" dirty="0"/>
              <a:t>Р. I</a:t>
            </a:r>
            <a:r>
              <a:rPr lang="en-US" dirty="0"/>
              <a:t>I</a:t>
            </a:r>
            <a:r>
              <a:rPr lang="ru-RU" dirty="0"/>
              <a:t> место          Холоша А. – II место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6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eelOff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4040188" cy="177021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2019- олимпиада по праву ГОУ ВПО «Донецкая Академия Управления и Государственной службы при Главе ДНР»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u="sng" dirty="0"/>
              <a:t>Апрель 2019</a:t>
            </a:r>
            <a:r>
              <a:rPr lang="ru-RU" dirty="0"/>
              <a:t> – Краснокутский Пахом               I место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0341" y="980728"/>
            <a:ext cx="4041775" cy="1770211"/>
          </a:xfrm>
        </p:spPr>
        <p:txBody>
          <a:bodyPr>
            <a:normAutofit fontScale="92500"/>
          </a:bodyPr>
          <a:lstStyle/>
          <a:p>
            <a:r>
              <a:rPr lang="ru-RU" dirty="0"/>
              <a:t>2019 – 2020 уч. год Республиканская историко – патриотическая акция учащейся молодежи «Вахта памяти» Лебедев М. - Диплом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1" y="3068960"/>
            <a:ext cx="2367965" cy="3401863"/>
          </a:xfrm>
          <a:prstGeom prst="rect">
            <a:avLst/>
          </a:prstGeom>
        </p:spPr>
      </p:pic>
      <p:pic>
        <p:nvPicPr>
          <p:cNvPr id="8" name="Рисунок 7" descr="C:\Users\User\AppData\Local\Temp\20201228_1819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8222" y="2849790"/>
            <a:ext cx="3954148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16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2018 – 2019 уч год Городской конкурс (районный этап) творческих работ посвященный 150 – летию основания города Донецка «Родной город: экскурсия в прошлое» Холоша А. I</a:t>
            </a:r>
            <a:r>
              <a:rPr lang="en-US" sz="2400" dirty="0"/>
              <a:t>I</a:t>
            </a:r>
            <a:r>
              <a:rPr lang="ru-RU" sz="2400" dirty="0"/>
              <a:t> место район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60848"/>
            <a:ext cx="4038600" cy="33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15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2020 уч. год 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4088" y="1124743"/>
            <a:ext cx="3528392" cy="53853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600200"/>
            <a:ext cx="5148064" cy="406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международной заочной конференции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«Форум молодых ученых: мир без границ» в рамках международного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научного форума Донецкой Народной Республики «Инновационные перспективы Донбасса»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Квитко Д сертификат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печатная работа)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7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– 2021уч. год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0" y="1816932"/>
            <a:ext cx="2603218" cy="37249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" y="1844824"/>
            <a:ext cx="4186808" cy="218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3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Круглый  стол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«Великая Отечественная война – глазами современной молодежи» Бондаренко А   сертификат (печатная работа)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/>
              <a:t>Декабрь 2020г - 32 участника (площадка) Федеральный проект Молодёжного парламента при Государственной Думе «Большая история» Международная Акция «Тест по истории Вов»</a:t>
            </a:r>
            <a:r>
              <a:rPr lang="ru-RU" sz="2400" u="sng" dirty="0"/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2085531"/>
            <a:ext cx="5489289" cy="387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u="sng" dirty="0"/>
              <a:t>Ноябрь 2020 г </a:t>
            </a:r>
            <a:r>
              <a:rPr lang="ru-RU" dirty="0"/>
              <a:t>Республиканский конкурс рисунков и сочинений «Народный Совет- Парламент моей страны» Москаленко А. – ДИПЛОМ участника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36912"/>
            <a:ext cx="2866667" cy="4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Мое педагогическое кредо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867" y="1600200"/>
            <a:ext cx="605626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67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учащихся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23528" y="1628800"/>
            <a:ext cx="4040188" cy="3951288"/>
          </a:xfrm>
        </p:spPr>
        <p:txBody>
          <a:bodyPr>
            <a:normAutofit fontScale="92500"/>
          </a:bodyPr>
          <a:lstStyle/>
          <a:p>
            <a:r>
              <a:rPr lang="ru-RU" u="sng" dirty="0"/>
              <a:t>Ноябрь – декабрь 2020г</a:t>
            </a:r>
            <a:r>
              <a:rPr lang="ru-RU" dirty="0"/>
              <a:t> - 1 международная заочная научно – практическая конференция «Живет победа в поколениях» (Департамент образования Орловской области БПОУ ОО «Ливенский строительный техникум» Лебедев Максим </a:t>
            </a:r>
            <a:r>
              <a:rPr lang="ru-RU" b="1" dirty="0"/>
              <a:t>ДИПЛОМ </a:t>
            </a:r>
            <a:r>
              <a:rPr lang="en-US" b="1" dirty="0"/>
              <a:t>II</a:t>
            </a:r>
            <a:r>
              <a:rPr lang="ru-RU" b="1" dirty="0"/>
              <a:t> степени</a:t>
            </a:r>
            <a:endParaRPr lang="ru-RU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317" y="1417638"/>
            <a:ext cx="2115495" cy="2908044"/>
          </a:xfrm>
          <a:prstGeom prst="rect">
            <a:avLst/>
          </a:prstGeom>
        </p:spPr>
      </p:pic>
      <p:pic>
        <p:nvPicPr>
          <p:cNvPr id="13" name="Рисунок 12" descr="БПР-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192463"/>
            <a:ext cx="1981200" cy="293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4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4365" y="589292"/>
            <a:ext cx="4196842" cy="6111461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89292"/>
            <a:ext cx="4041775" cy="1183525"/>
          </a:xfrm>
        </p:spPr>
        <p:txBody>
          <a:bodyPr>
            <a:normAutofit/>
          </a:bodyPr>
          <a:lstStyle/>
          <a:p>
            <a:r>
              <a:rPr lang="ru-RU" dirty="0" smtClean="0"/>
              <a:t>Участников 78 учащихся школы с 5 по 10 класс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30779" y="2203312"/>
            <a:ext cx="1670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/>
              <a:t>Декабрь 2020г</a:t>
            </a:r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58408" y="2572644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УДО Донецкая республиканская Малая Академия Наук учащейся молодежи </a:t>
            </a:r>
            <a:r>
              <a:rPr lang="en-US" dirty="0"/>
              <a:t>VI </a:t>
            </a:r>
            <a:r>
              <a:rPr lang="ru-RU" dirty="0"/>
              <a:t>международная заочная научная конференция «Форум молодых ученых: мир без границ», приуроченную ко Дню народного единства – Подобед Н. </a:t>
            </a:r>
          </a:p>
        </p:txBody>
      </p:sp>
    </p:spTree>
    <p:extLst>
      <p:ext uri="{BB962C8B-B14F-4D97-AF65-F5344CB8AC3E}">
        <p14:creationId xmlns:p14="http://schemas.microsoft.com/office/powerpoint/2010/main" val="354806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Участие учащихся в конкурсах и олимпиадах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u="sng" dirty="0"/>
              <a:t>Декабрь 2020</a:t>
            </a:r>
            <a:r>
              <a:rPr lang="ru-RU" dirty="0"/>
              <a:t> Олимпиада при Министерстве Луганской Народной Республике и Международная академия наук педагогического образования Роенко К.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1800200"/>
          </a:xfrm>
        </p:spPr>
        <p:txBody>
          <a:bodyPr>
            <a:normAutofit/>
          </a:bodyPr>
          <a:lstStyle/>
          <a:p>
            <a:r>
              <a:rPr lang="ru-RU" u="sng" dirty="0"/>
              <a:t>Декабрь 2020</a:t>
            </a:r>
            <a:r>
              <a:rPr lang="ru-RU" dirty="0"/>
              <a:t> Олимпиада «Клио» Горловский институт иностранных языков» 14 участников – </a:t>
            </a:r>
            <a:r>
              <a:rPr lang="ru-RU" dirty="0" smtClean="0"/>
              <a:t>сертификаты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81549"/>
            <a:ext cx="3386980" cy="2944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89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808" y="404664"/>
            <a:ext cx="4040188" cy="639762"/>
          </a:xfrm>
        </p:spPr>
        <p:txBody>
          <a:bodyPr/>
          <a:lstStyle/>
          <a:p>
            <a:r>
              <a:rPr lang="ru-RU" dirty="0" smtClean="0"/>
              <a:t>Участие в вебинарах</a:t>
            </a:r>
            <a:endParaRPr lang="ru-RU" dirty="0"/>
          </a:p>
        </p:txBody>
      </p:sp>
      <p:pic>
        <p:nvPicPr>
          <p:cNvPr id="7" name="Объект 6" descr="C:\Users\User\Pictures\Certificate_5908265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1812175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ашкола\для аттестации\Certificate_59072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37" y="1097215"/>
            <a:ext cx="1789430" cy="253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46865" y="33006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879377"/>
              </p:ext>
            </p:extLst>
          </p:nvPr>
        </p:nvGraphicFramePr>
        <p:xfrm>
          <a:off x="602849" y="3156623"/>
          <a:ext cx="18954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5" imgW="5667122" imgH="8019810" progId="AcroExch.Document.11">
                  <p:embed/>
                </p:oleObj>
              </mc:Choice>
              <mc:Fallback>
                <p:oleObj name="Acrobat Document" r:id="rId5" imgW="5667122" imgH="801981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49" y="3156623"/>
                        <a:ext cx="1895475" cy="297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96" y="978733"/>
            <a:ext cx="1692275" cy="2387600"/>
          </a:xfrm>
          <a:prstGeom prst="rect">
            <a:avLst/>
          </a:prstGeom>
          <a:noFill/>
        </p:spPr>
      </p:pic>
      <p:pic>
        <p:nvPicPr>
          <p:cNvPr id="9" name="Рисунок 8" descr="C:\Users\User\Pictures\обществоCertificate_590833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82527"/>
            <a:ext cx="1752600" cy="247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48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75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БЛАГОДАРНОСТИ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925698" cy="2854749"/>
          </a:xfrm>
          <a:prstGeom prst="rect">
            <a:avLst/>
          </a:prstGeom>
          <a:noFill/>
        </p:spPr>
      </p:pic>
      <p:pic>
        <p:nvPicPr>
          <p:cNvPr id="8" name="Рисунок 7" descr="G:\благодарности\2021-01-11-0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42" y="898173"/>
            <a:ext cx="2001451" cy="312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98173"/>
            <a:ext cx="2821096" cy="3816424"/>
          </a:xfrm>
          <a:prstGeom prst="rect">
            <a:avLst/>
          </a:prstGeom>
          <a:noFill/>
        </p:spPr>
      </p:pic>
      <p:pic>
        <p:nvPicPr>
          <p:cNvPr id="10" name="Рисунок 9" descr="G:\благодарности\Рисунок (12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2" y="3284984"/>
            <a:ext cx="3038475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благодарности\Рисунок (12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05" y="3641358"/>
            <a:ext cx="2324407" cy="3216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6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25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00808"/>
            <a:ext cx="7776864" cy="2520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Хочу пожелать своим коллегам успехов в нашей трудной и такой нужной работе!!!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1231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812360" cy="5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5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eelOff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1" y="332656"/>
            <a:ext cx="8232915" cy="61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2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2400" b="1" dirty="0"/>
              <a:t>В основе обучения  применяю  следующие современные педагогические технологии: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i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технология интерактивного обучения»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- обучение, погруженное в общение, основанное на взаимодействии, получении конкретного опыта, осмыслении его и применении на практике; 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000" i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«технология проектного обучения»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-  создаю условия для реализации умений и компетентностей, связанных с планированием работы, разработкой поэтапной программы действий от замысла до готового продукта; </a:t>
            </a:r>
          </a:p>
          <a:p>
            <a:pPr lvl="0"/>
            <a:r>
              <a:rPr lang="ru-RU" sz="2000" i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000" i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технология развития критического мышления»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- целевое назначение которой, в формировании таких гражданских умений и навыков, как  умение вырабатывать своё собственное мнение, осмыслить опыт, логично выстроить цепь доказательств, выразить себя.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70874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eelOff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 опыта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/>
              <a:t>В своей педагогической практике на </a:t>
            </a:r>
            <a:r>
              <a:rPr lang="ru-RU" b="1" i="1" dirty="0">
                <a:cs typeface="Aharoni" panose="02010803020104030203" pitchFamily="2" charset="-79"/>
              </a:rPr>
              <a:t>уроках</a:t>
            </a:r>
            <a:r>
              <a:rPr lang="ru-RU" b="1" i="1" dirty="0"/>
              <a:t> истории я чаще всего использую такие типы проектов, как  информационные, игровые, исследовательские, творческие. Тип проекта зависит от возраста учащихся и 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32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eelOff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889" y="1417638"/>
            <a:ext cx="4310136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20000"/>
              </a:spcBef>
            </a:pPr>
            <a:endParaRPr lang="ru-RU" b="1" dirty="0">
              <a:cs typeface="Aharoni" panose="02010803020104030203" pitchFamily="2" charset="-79"/>
            </a:endParaRPr>
          </a:p>
          <a:p>
            <a:pPr marL="285750" indent="-285750" algn="just">
              <a:lnSpc>
                <a:spcPct val="2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cs typeface="Aharoni" panose="02010803020104030203" pitchFamily="2" charset="-79"/>
              </a:rPr>
              <a:t>н</a:t>
            </a:r>
            <a:r>
              <a:rPr lang="uk-UA" b="1" dirty="0" err="1">
                <a:cs typeface="Aharoni" panose="02010803020104030203" pitchFamily="2" charset="-79"/>
              </a:rPr>
              <a:t>аписать</a:t>
            </a:r>
            <a:r>
              <a:rPr lang="uk-UA" b="1" dirty="0">
                <a:cs typeface="Aharoni" panose="02010803020104030203" pitchFamily="2" charset="-79"/>
              </a:rPr>
              <a:t>  письмо – </a:t>
            </a:r>
            <a:r>
              <a:rPr lang="uk-UA" b="1" dirty="0" err="1">
                <a:cs typeface="Aharoni" panose="02010803020104030203" pitchFamily="2" charset="-79"/>
              </a:rPr>
              <a:t>послание</a:t>
            </a:r>
            <a:r>
              <a:rPr lang="uk-UA" b="1" dirty="0">
                <a:cs typeface="Aharoni" panose="02010803020104030203" pitchFamily="2" charset="-79"/>
              </a:rPr>
              <a:t> </a:t>
            </a:r>
          </a:p>
          <a:p>
            <a:pPr marL="285750" indent="-285750" algn="just">
              <a:lnSpc>
                <a:spcPct val="2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uk-UA" b="1" dirty="0" err="1">
                <a:cs typeface="Aharoni" panose="02010803020104030203" pitchFamily="2" charset="-79"/>
              </a:rPr>
              <a:t>взять</a:t>
            </a:r>
            <a:r>
              <a:rPr lang="uk-UA" b="1" dirty="0">
                <a:cs typeface="Aharoni" panose="02010803020104030203" pitchFamily="2" charset="-79"/>
              </a:rPr>
              <a:t>  </a:t>
            </a:r>
            <a:r>
              <a:rPr lang="uk-UA" b="1" dirty="0" err="1">
                <a:cs typeface="Aharoni" panose="02010803020104030203" pitchFamily="2" charset="-79"/>
              </a:rPr>
              <a:t>интервью</a:t>
            </a:r>
            <a:r>
              <a:rPr lang="uk-UA" b="1" dirty="0">
                <a:cs typeface="Aharoni" panose="02010803020104030203" pitchFamily="2" charset="-79"/>
              </a:rPr>
              <a:t> у …..</a:t>
            </a:r>
          </a:p>
          <a:p>
            <a:pPr marL="285750" indent="-285750" algn="just">
              <a:lnSpc>
                <a:spcPct val="20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uk-UA" b="1" dirty="0" err="1">
                <a:cs typeface="Aharoni" panose="02010803020104030203" pitchFamily="2" charset="-79"/>
              </a:rPr>
              <a:t>написать</a:t>
            </a:r>
            <a:r>
              <a:rPr lang="uk-UA" b="1" dirty="0">
                <a:cs typeface="Aharoni" panose="02010803020104030203" pitchFamily="2" charset="-79"/>
              </a:rPr>
              <a:t> </a:t>
            </a:r>
            <a:r>
              <a:rPr lang="uk-UA" b="1" dirty="0" err="1">
                <a:cs typeface="Aharoni" panose="02010803020104030203" pitchFamily="2" charset="-79"/>
              </a:rPr>
              <a:t>эссе</a:t>
            </a:r>
            <a:r>
              <a:rPr lang="uk-UA" b="1" dirty="0">
                <a:cs typeface="Aharoni" panose="02010803020104030203" pitchFamily="2" charset="-79"/>
              </a:rPr>
              <a:t>,  </a:t>
            </a:r>
            <a:r>
              <a:rPr lang="uk-UA" b="1" dirty="0" err="1">
                <a:cs typeface="Aharoni" panose="02010803020104030203" pitchFamily="2" charset="-79"/>
              </a:rPr>
              <a:t>составить</a:t>
            </a:r>
            <a:r>
              <a:rPr lang="uk-UA" b="1" dirty="0">
                <a:cs typeface="Aharoni" panose="02010803020104030203" pitchFamily="2" charset="-79"/>
              </a:rPr>
              <a:t>  </a:t>
            </a:r>
            <a:r>
              <a:rPr lang="uk-UA" b="1" dirty="0" err="1">
                <a:cs typeface="Aharoni" panose="02010803020104030203" pitchFamily="2" charset="-79"/>
              </a:rPr>
              <a:t>синквейны</a:t>
            </a:r>
            <a:r>
              <a:rPr lang="uk-UA" b="1" dirty="0">
                <a:cs typeface="Aharoni" panose="02010803020104030203" pitchFamily="2" charset="-79"/>
              </a:rPr>
              <a:t> </a:t>
            </a:r>
            <a:endParaRPr lang="ru-RU" b="1" dirty="0">
              <a:cs typeface="Aharoni" panose="02010803020104030203" pitchFamily="2" charset="-79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 опыта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Языковые задания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871857"/>
            <a:ext cx="4041775" cy="63976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u="sng" dirty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Визуально - </a:t>
            </a:r>
            <a:r>
              <a:rPr lang="uk-UA" u="sng" dirty="0" err="1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предметные</a:t>
            </a:r>
            <a:r>
              <a:rPr lang="uk-UA" dirty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задания</a:t>
            </a:r>
            <a:endParaRPr lang="ru-RU" dirty="0">
              <a:solidFill>
                <a:srgbClr val="000000"/>
              </a:solidFill>
              <a:latin typeface="Arial" charset="0"/>
              <a:cs typeface="Aharoni" panose="02010803020104030203" pitchFamily="2" charset="-79"/>
            </a:endParaRPr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lvl="0" indent="-285750" algn="just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sz="1800" b="1" dirty="0" err="1" smtClean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Сделать</a:t>
            </a:r>
            <a:r>
              <a:rPr lang="uk-UA" sz="1800" b="1" dirty="0" smtClean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  </a:t>
            </a:r>
            <a:r>
              <a:rPr lang="uk-UA" sz="1800" b="1" dirty="0" err="1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презентации</a:t>
            </a:r>
            <a:r>
              <a:rPr lang="uk-UA" sz="1800" b="1" dirty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 по темам….</a:t>
            </a:r>
          </a:p>
          <a:p>
            <a:pPr marL="285750" lvl="0" indent="-285750" algn="just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sz="2000" b="1" dirty="0" err="1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Нарисовать</a:t>
            </a:r>
            <a:r>
              <a:rPr lang="uk-UA" sz="2000" b="1" dirty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 плакат, шарж, карикатуру, </a:t>
            </a:r>
            <a:r>
              <a:rPr lang="uk-UA" sz="2000" b="1" dirty="0" err="1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иллюстрацию</a:t>
            </a:r>
            <a:r>
              <a:rPr lang="uk-UA" sz="2000" b="1" dirty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  по </a:t>
            </a:r>
            <a:r>
              <a:rPr lang="uk-UA" sz="2000" b="1" dirty="0" err="1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изучаемой</a:t>
            </a:r>
            <a:r>
              <a:rPr lang="uk-UA" sz="2000" b="1" dirty="0">
                <a:solidFill>
                  <a:srgbClr val="000000"/>
                </a:solidFill>
                <a:latin typeface="Arial" charset="0"/>
                <a:cs typeface="Aharoni" panose="02010803020104030203" pitchFamily="2" charset="-79"/>
              </a:rPr>
              <a:t>  теме</a:t>
            </a:r>
            <a:r>
              <a:rPr lang="uk-UA" sz="2000" dirty="0">
                <a:solidFill>
                  <a:srgbClr val="000000"/>
                </a:solidFill>
                <a:latin typeface="Arial" charset="0"/>
                <a:cs typeface="Arial" charset="0"/>
              </a:rPr>
              <a:t>;…..</a:t>
            </a:r>
            <a:endParaRPr 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01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build="p"/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898</Words>
  <Application>Microsoft Office PowerPoint</Application>
  <PresentationFormat>Экран (4:3)</PresentationFormat>
  <Paragraphs>93</Paragraphs>
  <Slides>35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Aharoni</vt:lpstr>
      <vt:lpstr>Arial</vt:lpstr>
      <vt:lpstr>Arial Black</vt:lpstr>
      <vt:lpstr>Calibri</vt:lpstr>
      <vt:lpstr>Cambria Math</vt:lpstr>
      <vt:lpstr>Times New Roman</vt:lpstr>
      <vt:lpstr>Wingdings</vt:lpstr>
      <vt:lpstr>Тема Office</vt:lpstr>
      <vt:lpstr>Acrobat Document</vt:lpstr>
      <vt:lpstr>  Педагогический стаж работы 26 лет категория высшая   преподаю в 6,7,9,11 классах историю и право в 11 классах </vt:lpstr>
      <vt:lpstr>Тема педагогического опыта</vt:lpstr>
      <vt:lpstr>Мое педагогическое кредо</vt:lpstr>
      <vt:lpstr>Презентация PowerPoint</vt:lpstr>
      <vt:lpstr>Презентация PowerPoint</vt:lpstr>
      <vt:lpstr>Презентация PowerPoint</vt:lpstr>
      <vt:lpstr>В основе обучения  применяю  следующие современные педагогические технологии: </vt:lpstr>
      <vt:lpstr>Технология опыта</vt:lpstr>
      <vt:lpstr>Технология опыта</vt:lpstr>
      <vt:lpstr>ИННОВАЦИЯ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  ИНФОРМАЦИЯ О РЕЗУЛЬТАТАХ УЧАСТИЯ ПЕДАГОГА В КОНКУРСАХ ПРОФЕССИОНАЛЬНОГО МАСТЕРСТВА РАЗНЫХ УРОВНЕЙ </vt:lpstr>
      <vt:lpstr>2018 – 2019 уч. год   районный конкурс «Нестандартное домашнее задание» III место </vt:lpstr>
      <vt:lpstr>ИНФОРМАЦИЯ О РЕЗУЛЬТАТАХ УЧАСТИЯ ПЕДАГОГА В КОНКУРСАХ ПРОФЕССИОНАЛЬНОГО МАСТЕРСТВА РАЗНЫХ УРОВНЕЙ </vt:lpstr>
      <vt:lpstr>УЧАСТИЕ В СЕМИНАРАХ, КОНФЕРЕНЦИЯХ, В СОСТАВЕ ЖЮРИ, ЭКСПЕРТНОЙ ГРУППЫ </vt:lpstr>
      <vt:lpstr>   2018 – 2019  провела Мастер класс (декабрь 2018) «Метапредметные технологии как средство реализации современных идей образования» </vt:lpstr>
      <vt:lpstr>УЧАСТИЕ В СЕМИНАРАХ, КОНФЕРЕНЦИЯХ, В СОСТАВЕ ЖЮРИ, ЭКСПЕРТНОЙ ГРУППЫ</vt:lpstr>
      <vt:lpstr>УЧАСТИЕ В СЕМИНАРАХ, КОНФЕРЕНЦИЯХ, В СОСТАВЕ ЖЮРИ, ЭКСПЕРТНОЙ ГРУППЫ</vt:lpstr>
      <vt:lpstr>УЧАСТИЕ  в творческих группах</vt:lpstr>
      <vt:lpstr>ИНФОРМАЦИЯ  о результатах участия учащихся в предметных олимпиадах, других альтернативных конкурсах за аттестационный период </vt:lpstr>
      <vt:lpstr>Презентация PowerPoint</vt:lpstr>
      <vt:lpstr>Презентация PowerPoint</vt:lpstr>
      <vt:lpstr> 2019 – 2020 уч. год  </vt:lpstr>
      <vt:lpstr>2020 – 2021уч. год </vt:lpstr>
      <vt:lpstr>Декабрь 2020г - 32 участника (площадка) Федеральный проект Молодёжного парламента при Государственной Думе «Большая история» Международная Акция «Тест по истории Вов»  </vt:lpstr>
      <vt:lpstr>Презентация PowerPoint</vt:lpstr>
      <vt:lpstr>Участие учащихся</vt:lpstr>
      <vt:lpstr>Презентация PowerPoint</vt:lpstr>
      <vt:lpstr>Участие учащихся в конкурсах и олимпиадах</vt:lpstr>
      <vt:lpstr>Презентация PowerPoint</vt:lpstr>
      <vt:lpstr>БЛАГОДАРНОСТИ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Корсун</dc:creator>
  <cp:lastModifiedBy>Пользователь</cp:lastModifiedBy>
  <cp:revision>53</cp:revision>
  <dcterms:created xsi:type="dcterms:W3CDTF">2018-10-28T10:31:15Z</dcterms:created>
  <dcterms:modified xsi:type="dcterms:W3CDTF">2021-01-27T19:43:24Z</dcterms:modified>
</cp:coreProperties>
</file>